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1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3D41-4D83-5F90-C4CF-F59873752B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0A2F24-8E9E-ACDC-BD14-6EBFB45509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766B27-48C3-6888-0554-2D05FC6A3EDA}"/>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5" name="Footer Placeholder 4">
            <a:extLst>
              <a:ext uri="{FF2B5EF4-FFF2-40B4-BE49-F238E27FC236}">
                <a16:creationId xmlns:a16="http://schemas.microsoft.com/office/drawing/2014/main" id="{59B5BA2B-42C1-C1D5-8558-7DED54076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BC8AB-2381-1E7A-901B-F19B4C675A7C}"/>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12857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639A4-2E35-9DB1-C52C-1ED8BCA95F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2A36BB-CBA4-252C-17EB-A4417BE870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E6734-EC7A-824A-7AA6-99D5BC063029}"/>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5" name="Footer Placeholder 4">
            <a:extLst>
              <a:ext uri="{FF2B5EF4-FFF2-40B4-BE49-F238E27FC236}">
                <a16:creationId xmlns:a16="http://schemas.microsoft.com/office/drawing/2014/main" id="{C5FEC515-3BC6-779B-71D0-AA85392E9E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FCC3C-0630-EE85-9480-605D810988ED}"/>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34818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9A3BCF-928A-C3E9-7187-8A4134957C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38BCA9-EF89-BEC0-119A-9CFCAF9059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99DCFB-73FC-C8D0-A33D-D813B3111E83}"/>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5" name="Footer Placeholder 4">
            <a:extLst>
              <a:ext uri="{FF2B5EF4-FFF2-40B4-BE49-F238E27FC236}">
                <a16:creationId xmlns:a16="http://schemas.microsoft.com/office/drawing/2014/main" id="{91E6130D-9E45-CB50-9509-407E9B091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6949-5EBC-1D1A-2FCE-5321DA2016CF}"/>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297032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FD18-B0BA-E699-A205-4CE543FA0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836D1-B332-9420-B73B-E5BF11CE08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F05A8-23DF-008D-6C6B-53DD9727C133}"/>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5" name="Footer Placeholder 4">
            <a:extLst>
              <a:ext uri="{FF2B5EF4-FFF2-40B4-BE49-F238E27FC236}">
                <a16:creationId xmlns:a16="http://schemas.microsoft.com/office/drawing/2014/main" id="{BCDBA2FF-0CA1-0385-61E7-BAEFBA702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50D12-1FFE-D0F6-83BA-24C7C055B1FA}"/>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411109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6AAC-6E61-560E-17AE-330B2C3C77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939BDE-B494-D702-DB2E-CB198835EB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0037EB-9BEE-9B70-6650-0CC09AE34C43}"/>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5" name="Footer Placeholder 4">
            <a:extLst>
              <a:ext uri="{FF2B5EF4-FFF2-40B4-BE49-F238E27FC236}">
                <a16:creationId xmlns:a16="http://schemas.microsoft.com/office/drawing/2014/main" id="{2F3B6B58-D563-DB70-FA96-25E6A6D98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36977-69B8-363D-EB07-77CDAAB72D87}"/>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2887947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C65D-1315-7459-E53F-6C7BB041A3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4EB5FE-41F9-7F13-37CF-5C51C0407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DE019-A896-4E8A-D083-6964900259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9DB9D9-1333-4553-ECCD-CEE0AC4B81B9}"/>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6" name="Footer Placeholder 5">
            <a:extLst>
              <a:ext uri="{FF2B5EF4-FFF2-40B4-BE49-F238E27FC236}">
                <a16:creationId xmlns:a16="http://schemas.microsoft.com/office/drawing/2014/main" id="{6FC9820F-A7AA-9A5C-1A1E-F36B100C0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16E66-EC1F-91DD-DE4C-1D3DA3EAFFC2}"/>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179770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47ED-95B2-4BA8-0ADB-FBC765E347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211971-1C5E-0B6F-A2C5-9F17FADD36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6E1E10-315B-C745-123E-6E4F0B0BDD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5B6335-C11C-09A7-FC21-E458D28B51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B631D-9534-63A6-5514-C77243DC8B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5FAD4F-E9CC-AC57-D5E7-DA30287A832B}"/>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8" name="Footer Placeholder 7">
            <a:extLst>
              <a:ext uri="{FF2B5EF4-FFF2-40B4-BE49-F238E27FC236}">
                <a16:creationId xmlns:a16="http://schemas.microsoft.com/office/drawing/2014/main" id="{F1966717-99C5-E259-7160-F281110135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1F9039-85E8-2953-9A3C-1851F1DBFF5D}"/>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86649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A0F9-D3C0-2036-31CD-67224C6D5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9F3859-C6E2-DDBD-CC5E-2E39DE302793}"/>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4" name="Footer Placeholder 3">
            <a:extLst>
              <a:ext uri="{FF2B5EF4-FFF2-40B4-BE49-F238E27FC236}">
                <a16:creationId xmlns:a16="http://schemas.microsoft.com/office/drawing/2014/main" id="{40AD74B8-52AB-F770-2827-F96DE0C59D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8D39D9-C812-30EF-303A-A5670B71B84A}"/>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3809232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ACF82-EC57-4DE3-02AD-3F339BA36615}"/>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3" name="Footer Placeholder 2">
            <a:extLst>
              <a:ext uri="{FF2B5EF4-FFF2-40B4-BE49-F238E27FC236}">
                <a16:creationId xmlns:a16="http://schemas.microsoft.com/office/drawing/2014/main" id="{B5814178-D6FD-5E2D-10FE-8B6C3125DC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8AC480-8A40-64CF-F4B3-D12C73EC17C8}"/>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4225230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8351-0BF2-9327-DD1D-604A4CFAD7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C662DD-130D-AEED-4C47-D13571ADA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2312DD-B39E-A404-941C-CD9C4BEE2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7BD554-E603-5ECD-A12B-B01D66E81F6C}"/>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6" name="Footer Placeholder 5">
            <a:extLst>
              <a:ext uri="{FF2B5EF4-FFF2-40B4-BE49-F238E27FC236}">
                <a16:creationId xmlns:a16="http://schemas.microsoft.com/office/drawing/2014/main" id="{3A792A11-F026-4035-9411-382A1C5D4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6D57FF-44FA-614D-6AF7-A7ED3FD38D28}"/>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318573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320A0-6E17-6AFC-8E12-D06C06222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6391A7-7FC3-1BC7-ABE2-68E18AAB98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64D7BE-2322-27AF-9AE0-F6C54D949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C9B77-D76A-E6E3-6193-A7C227943DF0}"/>
              </a:ext>
            </a:extLst>
          </p:cNvPr>
          <p:cNvSpPr>
            <a:spLocks noGrp="1"/>
          </p:cNvSpPr>
          <p:nvPr>
            <p:ph type="dt" sz="half" idx="10"/>
          </p:nvPr>
        </p:nvSpPr>
        <p:spPr/>
        <p:txBody>
          <a:bodyPr/>
          <a:lstStyle/>
          <a:p>
            <a:fld id="{C60DDC24-D860-45F8-9A1F-FF9AE9AE09CC}" type="datetimeFigureOut">
              <a:rPr lang="en-US" smtClean="0"/>
              <a:t>5/13/2024</a:t>
            </a:fld>
            <a:endParaRPr lang="en-US"/>
          </a:p>
        </p:txBody>
      </p:sp>
      <p:sp>
        <p:nvSpPr>
          <p:cNvPr id="6" name="Footer Placeholder 5">
            <a:extLst>
              <a:ext uri="{FF2B5EF4-FFF2-40B4-BE49-F238E27FC236}">
                <a16:creationId xmlns:a16="http://schemas.microsoft.com/office/drawing/2014/main" id="{C2DC081D-3684-1DE8-FD14-A181DA3A21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386F3-221C-7CBF-AEB7-D7B69C0964B7}"/>
              </a:ext>
            </a:extLst>
          </p:cNvPr>
          <p:cNvSpPr>
            <a:spLocks noGrp="1"/>
          </p:cNvSpPr>
          <p:nvPr>
            <p:ph type="sldNum" sz="quarter" idx="12"/>
          </p:nvPr>
        </p:nvSpPr>
        <p:spPr/>
        <p:txBody>
          <a:bodyPr/>
          <a:lstStyle/>
          <a:p>
            <a:fld id="{314E01E4-3C02-4679-9679-A5238BFF405F}" type="slidenum">
              <a:rPr lang="en-US" smtClean="0"/>
              <a:t>‹#›</a:t>
            </a:fld>
            <a:endParaRPr lang="en-US"/>
          </a:p>
        </p:txBody>
      </p:sp>
    </p:spTree>
    <p:extLst>
      <p:ext uri="{BB962C8B-B14F-4D97-AF65-F5344CB8AC3E}">
        <p14:creationId xmlns:p14="http://schemas.microsoft.com/office/powerpoint/2010/main" val="193396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B879CF-BAD3-0311-11D2-A729D69A8B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B4B430-6E26-849A-B21C-6DD26B3856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8E45B-287A-EC68-1161-BE1D52BDF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0DDC24-D860-45F8-9A1F-FF9AE9AE09CC}" type="datetimeFigureOut">
              <a:rPr lang="en-US" smtClean="0"/>
              <a:t>5/13/2024</a:t>
            </a:fld>
            <a:endParaRPr lang="en-US"/>
          </a:p>
        </p:txBody>
      </p:sp>
      <p:sp>
        <p:nvSpPr>
          <p:cNvPr id="5" name="Footer Placeholder 4">
            <a:extLst>
              <a:ext uri="{FF2B5EF4-FFF2-40B4-BE49-F238E27FC236}">
                <a16:creationId xmlns:a16="http://schemas.microsoft.com/office/drawing/2014/main" id="{8AF3D8C2-6995-B97E-1DB7-AC1F5407A4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A233632-1FA6-7E55-482B-0DA4EE512C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4E01E4-3C02-4679-9679-A5238BFF405F}" type="slidenum">
              <a:rPr lang="en-US" smtClean="0"/>
              <a:t>‹#›</a:t>
            </a:fld>
            <a:endParaRPr lang="en-US"/>
          </a:p>
        </p:txBody>
      </p:sp>
    </p:spTree>
    <p:extLst>
      <p:ext uri="{BB962C8B-B14F-4D97-AF65-F5344CB8AC3E}">
        <p14:creationId xmlns:p14="http://schemas.microsoft.com/office/powerpoint/2010/main" val="724762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3574-BB57-6929-C389-D05D150126C9}"/>
              </a:ext>
            </a:extLst>
          </p:cNvPr>
          <p:cNvSpPr>
            <a:spLocks noGrp="1"/>
          </p:cNvSpPr>
          <p:nvPr>
            <p:ph type="ctrTitle"/>
          </p:nvPr>
        </p:nvSpPr>
        <p:spPr>
          <a:xfrm>
            <a:off x="6299200" y="88900"/>
            <a:ext cx="6019800" cy="825499"/>
          </a:xfrm>
        </p:spPr>
        <p:txBody>
          <a:bodyPr>
            <a:noAutofit/>
          </a:bodyPr>
          <a:lstStyle/>
          <a:p>
            <a:r>
              <a:rPr lang="en-US" sz="2600" b="1" u="sng">
                <a:solidFill>
                  <a:schemeClr val="bg1"/>
                </a:solidFill>
                <a:effectLst>
                  <a:outerShdw blurRad="38100" dist="38100" dir="2700000" algn="tl">
                    <a:srgbClr val="000000">
                      <a:alpha val="43137"/>
                    </a:srgbClr>
                  </a:outerShdw>
                </a:effectLst>
              </a:rPr>
              <a:t>Title: Exploring Student Success:</a:t>
            </a:r>
            <a:br>
              <a:rPr lang="en-US" sz="2600" b="1" u="sng">
                <a:solidFill>
                  <a:schemeClr val="bg1"/>
                </a:solidFill>
                <a:effectLst>
                  <a:outerShdw blurRad="38100" dist="38100" dir="2700000" algn="tl">
                    <a:srgbClr val="000000">
                      <a:alpha val="43137"/>
                    </a:srgbClr>
                  </a:outerShdw>
                </a:effectLst>
              </a:rPr>
            </a:br>
            <a:r>
              <a:rPr lang="en-US" sz="2600" b="1" u="sng">
                <a:solidFill>
                  <a:schemeClr val="bg1"/>
                </a:solidFill>
                <a:effectLst>
                  <a:outerShdw blurRad="38100" dist="38100" dir="2700000" algn="tl">
                    <a:srgbClr val="000000">
                      <a:alpha val="43137"/>
                    </a:srgbClr>
                  </a:outerShdw>
                </a:effectLst>
              </a:rPr>
              <a:t> An EDA and </a:t>
            </a:r>
            <a:r>
              <a:rPr lang="en-US" sz="2600" b="1" u="sng">
                <a:solidFill>
                  <a:schemeClr val="bg1"/>
                </a:solidFill>
              </a:rPr>
              <a:t>Machine</a:t>
            </a:r>
            <a:r>
              <a:rPr lang="en-US" sz="2600" b="1" u="sng">
                <a:solidFill>
                  <a:schemeClr val="bg1"/>
                </a:solidFill>
                <a:effectLst>
                  <a:outerShdw blurRad="38100" dist="38100" dir="2700000" algn="tl">
                    <a:srgbClr val="000000">
                      <a:alpha val="43137"/>
                    </a:srgbClr>
                  </a:outerShdw>
                </a:effectLst>
              </a:rPr>
              <a:t> Learning Approach</a:t>
            </a:r>
          </a:p>
        </p:txBody>
      </p:sp>
    </p:spTree>
    <p:extLst>
      <p:ext uri="{BB962C8B-B14F-4D97-AF65-F5344CB8AC3E}">
        <p14:creationId xmlns:p14="http://schemas.microsoft.com/office/powerpoint/2010/main" val="4067636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1177D-FD47-70EF-908F-E11EA2706B3D}"/>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Results of some IQR :</a:t>
            </a:r>
          </a:p>
        </p:txBody>
      </p:sp>
      <p:sp>
        <p:nvSpPr>
          <p:cNvPr id="3" name="Subtitle 2">
            <a:extLst>
              <a:ext uri="{FF2B5EF4-FFF2-40B4-BE49-F238E27FC236}">
                <a16:creationId xmlns:a16="http://schemas.microsoft.com/office/drawing/2014/main" id="{3C4DB2D4-071D-3203-2B85-A6489BE8E85D}"/>
              </a:ext>
            </a:extLst>
          </p:cNvPr>
          <p:cNvSpPr>
            <a:spLocks noGrp="1"/>
          </p:cNvSpPr>
          <p:nvPr>
            <p:ph type="subTitle" idx="1"/>
          </p:nvPr>
        </p:nvSpPr>
        <p:spPr>
          <a:xfrm>
            <a:off x="8572499" y="390832"/>
            <a:ext cx="3233585" cy="873612"/>
          </a:xfrm>
        </p:spPr>
        <p:txBody>
          <a:bodyPr anchor="ctr">
            <a:normAutofit/>
          </a:bodyPr>
          <a:lstStyle/>
          <a:p>
            <a:pPr algn="l"/>
            <a:r>
              <a:rPr lang="en-US" sz="2000">
                <a:solidFill>
                  <a:srgbClr val="FFFFFF"/>
                </a:solidFill>
              </a:rPr>
              <a:t>Page: 3</a:t>
            </a:r>
          </a:p>
          <a:p>
            <a:pPr algn="l"/>
            <a:endParaRPr lang="en-US" sz="2000">
              <a:solidFill>
                <a:srgbClr val="FFFFFF"/>
              </a:solidFill>
            </a:endParaRPr>
          </a:p>
        </p:txBody>
      </p:sp>
      <p:pic>
        <p:nvPicPr>
          <p:cNvPr id="6" name="Picture 5">
            <a:extLst>
              <a:ext uri="{FF2B5EF4-FFF2-40B4-BE49-F238E27FC236}">
                <a16:creationId xmlns:a16="http://schemas.microsoft.com/office/drawing/2014/main" id="{0E50CB95-72C7-EA8B-5753-32D13865DCAD}"/>
              </a:ext>
            </a:extLst>
          </p:cNvPr>
          <p:cNvPicPr>
            <a:picLocks noChangeAspect="1"/>
          </p:cNvPicPr>
          <p:nvPr/>
        </p:nvPicPr>
        <p:blipFill>
          <a:blip r:embed="rId2"/>
          <a:stretch>
            <a:fillRect/>
          </a:stretch>
        </p:blipFill>
        <p:spPr>
          <a:xfrm>
            <a:off x="1050368" y="1965142"/>
            <a:ext cx="10091259" cy="4787614"/>
          </a:xfrm>
          <a:prstGeom prst="rect">
            <a:avLst/>
          </a:prstGeom>
        </p:spPr>
      </p:pic>
    </p:spTree>
    <p:extLst>
      <p:ext uri="{BB962C8B-B14F-4D97-AF65-F5344CB8AC3E}">
        <p14:creationId xmlns:p14="http://schemas.microsoft.com/office/powerpoint/2010/main" val="412346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35D57-E8CE-601A-A374-4BEDC5D66F02}"/>
              </a:ext>
            </a:extLst>
          </p:cNvPr>
          <p:cNvSpPr>
            <a:spLocks noGrp="1"/>
          </p:cNvSpPr>
          <p:nvPr>
            <p:ph type="ctrTitle"/>
          </p:nvPr>
        </p:nvSpPr>
        <p:spPr>
          <a:xfrm>
            <a:off x="699713" y="248038"/>
            <a:ext cx="7063721" cy="1159200"/>
          </a:xfrm>
        </p:spPr>
        <p:txBody>
          <a:bodyPr anchor="ctr">
            <a:normAutofit/>
          </a:bodyPr>
          <a:lstStyle/>
          <a:p>
            <a:pPr marL="857250" indent="-857250" algn="l">
              <a:buFont typeface="Arial" panose="020B0604020202020204" pitchFamily="34" charset="0"/>
              <a:buChar char="•"/>
            </a:pPr>
            <a:r>
              <a:rPr lang="en-US" sz="4000" b="1" u="sng">
                <a:solidFill>
                  <a:srgbClr val="FFFFFF"/>
                </a:solidFill>
              </a:rPr>
              <a:t>Applying Z-Score Method</a:t>
            </a:r>
          </a:p>
        </p:txBody>
      </p:sp>
      <p:sp>
        <p:nvSpPr>
          <p:cNvPr id="3" name="Subtitle 2">
            <a:extLst>
              <a:ext uri="{FF2B5EF4-FFF2-40B4-BE49-F238E27FC236}">
                <a16:creationId xmlns:a16="http://schemas.microsoft.com/office/drawing/2014/main" id="{30BFF7D2-A940-BC5B-4030-6AC5448F80E7}"/>
              </a:ext>
            </a:extLst>
          </p:cNvPr>
          <p:cNvSpPr>
            <a:spLocks noGrp="1"/>
          </p:cNvSpPr>
          <p:nvPr>
            <p:ph type="subTitle" idx="1"/>
          </p:nvPr>
        </p:nvSpPr>
        <p:spPr>
          <a:xfrm>
            <a:off x="8572499" y="390832"/>
            <a:ext cx="3233585" cy="873612"/>
          </a:xfrm>
        </p:spPr>
        <p:txBody>
          <a:bodyPr anchor="ctr">
            <a:normAutofit/>
          </a:bodyPr>
          <a:lstStyle/>
          <a:p>
            <a:pPr algn="l"/>
            <a:endParaRPr lang="en-US" sz="2000">
              <a:solidFill>
                <a:srgbClr val="FFFFFF"/>
              </a:solidFill>
            </a:endParaRPr>
          </a:p>
        </p:txBody>
      </p:sp>
      <p:pic>
        <p:nvPicPr>
          <p:cNvPr id="5" name="Picture 4">
            <a:extLst>
              <a:ext uri="{FF2B5EF4-FFF2-40B4-BE49-F238E27FC236}">
                <a16:creationId xmlns:a16="http://schemas.microsoft.com/office/drawing/2014/main" id="{71237FB4-2736-B78E-8A49-6FE34DDDFC15}"/>
              </a:ext>
            </a:extLst>
          </p:cNvPr>
          <p:cNvPicPr>
            <a:picLocks noChangeAspect="1"/>
          </p:cNvPicPr>
          <p:nvPr/>
        </p:nvPicPr>
        <p:blipFill>
          <a:blip r:embed="rId2"/>
          <a:stretch>
            <a:fillRect/>
          </a:stretch>
        </p:blipFill>
        <p:spPr>
          <a:xfrm>
            <a:off x="1359659" y="1966293"/>
            <a:ext cx="9472681" cy="4452160"/>
          </a:xfrm>
          <a:prstGeom prst="rect">
            <a:avLst/>
          </a:prstGeom>
        </p:spPr>
      </p:pic>
    </p:spTree>
    <p:extLst>
      <p:ext uri="{BB962C8B-B14F-4D97-AF65-F5344CB8AC3E}">
        <p14:creationId xmlns:p14="http://schemas.microsoft.com/office/powerpoint/2010/main" val="4116821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1177D-FD47-70EF-908F-E11EA2706B3D}"/>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Results of Z-Score:</a:t>
            </a:r>
          </a:p>
        </p:txBody>
      </p:sp>
      <p:sp>
        <p:nvSpPr>
          <p:cNvPr id="3" name="Subtitle 2">
            <a:extLst>
              <a:ext uri="{FF2B5EF4-FFF2-40B4-BE49-F238E27FC236}">
                <a16:creationId xmlns:a16="http://schemas.microsoft.com/office/drawing/2014/main" id="{3C4DB2D4-071D-3203-2B85-A6489BE8E85D}"/>
              </a:ext>
            </a:extLst>
          </p:cNvPr>
          <p:cNvSpPr>
            <a:spLocks noGrp="1"/>
          </p:cNvSpPr>
          <p:nvPr>
            <p:ph type="subTitle" idx="1"/>
          </p:nvPr>
        </p:nvSpPr>
        <p:spPr>
          <a:xfrm>
            <a:off x="8572499" y="390832"/>
            <a:ext cx="3233585" cy="873612"/>
          </a:xfrm>
        </p:spPr>
        <p:txBody>
          <a:bodyPr anchor="ctr">
            <a:normAutofit/>
          </a:bodyPr>
          <a:lstStyle/>
          <a:p>
            <a:pPr algn="l"/>
            <a:r>
              <a:rPr lang="en-US" sz="2000">
                <a:solidFill>
                  <a:srgbClr val="FFFFFF"/>
                </a:solidFill>
              </a:rPr>
              <a:t>Page: 1</a:t>
            </a:r>
          </a:p>
          <a:p>
            <a:pPr algn="l"/>
            <a:endParaRPr lang="en-US" sz="2000">
              <a:solidFill>
                <a:srgbClr val="FFFFFF"/>
              </a:solidFill>
            </a:endParaRPr>
          </a:p>
        </p:txBody>
      </p:sp>
      <p:pic>
        <p:nvPicPr>
          <p:cNvPr id="5" name="Picture 4">
            <a:extLst>
              <a:ext uri="{FF2B5EF4-FFF2-40B4-BE49-F238E27FC236}">
                <a16:creationId xmlns:a16="http://schemas.microsoft.com/office/drawing/2014/main" id="{6E217FE7-7D5C-7F2B-1C68-1ACF7DEF0F7F}"/>
              </a:ext>
            </a:extLst>
          </p:cNvPr>
          <p:cNvPicPr>
            <a:picLocks noChangeAspect="1"/>
          </p:cNvPicPr>
          <p:nvPr/>
        </p:nvPicPr>
        <p:blipFill>
          <a:blip r:embed="rId2"/>
          <a:stretch>
            <a:fillRect/>
          </a:stretch>
        </p:blipFill>
        <p:spPr>
          <a:xfrm>
            <a:off x="896825" y="1965142"/>
            <a:ext cx="10398345" cy="4757671"/>
          </a:xfrm>
          <a:prstGeom prst="rect">
            <a:avLst/>
          </a:prstGeom>
        </p:spPr>
      </p:pic>
    </p:spTree>
    <p:extLst>
      <p:ext uri="{BB962C8B-B14F-4D97-AF65-F5344CB8AC3E}">
        <p14:creationId xmlns:p14="http://schemas.microsoft.com/office/powerpoint/2010/main" val="330700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1177D-FD47-70EF-908F-E11EA2706B3D}"/>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Results of Z-Score:</a:t>
            </a:r>
          </a:p>
        </p:txBody>
      </p:sp>
      <p:sp>
        <p:nvSpPr>
          <p:cNvPr id="3" name="Subtitle 2">
            <a:extLst>
              <a:ext uri="{FF2B5EF4-FFF2-40B4-BE49-F238E27FC236}">
                <a16:creationId xmlns:a16="http://schemas.microsoft.com/office/drawing/2014/main" id="{3C4DB2D4-071D-3203-2B85-A6489BE8E85D}"/>
              </a:ext>
            </a:extLst>
          </p:cNvPr>
          <p:cNvSpPr>
            <a:spLocks noGrp="1"/>
          </p:cNvSpPr>
          <p:nvPr>
            <p:ph type="subTitle" idx="1"/>
          </p:nvPr>
        </p:nvSpPr>
        <p:spPr>
          <a:xfrm>
            <a:off x="8572499" y="390832"/>
            <a:ext cx="3233585" cy="873612"/>
          </a:xfrm>
        </p:spPr>
        <p:txBody>
          <a:bodyPr anchor="ctr">
            <a:normAutofit/>
          </a:bodyPr>
          <a:lstStyle/>
          <a:p>
            <a:pPr algn="l"/>
            <a:r>
              <a:rPr lang="en-US" sz="2000">
                <a:solidFill>
                  <a:srgbClr val="FFFFFF"/>
                </a:solidFill>
              </a:rPr>
              <a:t>Page: 2</a:t>
            </a:r>
          </a:p>
          <a:p>
            <a:pPr algn="l"/>
            <a:endParaRPr lang="en-US" sz="2000">
              <a:solidFill>
                <a:srgbClr val="FFFFFF"/>
              </a:solidFill>
            </a:endParaRPr>
          </a:p>
        </p:txBody>
      </p:sp>
      <p:pic>
        <p:nvPicPr>
          <p:cNvPr id="6" name="Picture 5">
            <a:extLst>
              <a:ext uri="{FF2B5EF4-FFF2-40B4-BE49-F238E27FC236}">
                <a16:creationId xmlns:a16="http://schemas.microsoft.com/office/drawing/2014/main" id="{71564DC5-2D1F-2C32-3114-38C641FB7226}"/>
              </a:ext>
            </a:extLst>
          </p:cNvPr>
          <p:cNvPicPr>
            <a:picLocks noChangeAspect="1"/>
          </p:cNvPicPr>
          <p:nvPr/>
        </p:nvPicPr>
        <p:blipFill>
          <a:blip r:embed="rId2"/>
          <a:stretch>
            <a:fillRect/>
          </a:stretch>
        </p:blipFill>
        <p:spPr>
          <a:xfrm>
            <a:off x="1176486" y="1966293"/>
            <a:ext cx="9839026" cy="4452160"/>
          </a:xfrm>
          <a:prstGeom prst="rect">
            <a:avLst/>
          </a:prstGeom>
        </p:spPr>
      </p:pic>
    </p:spTree>
    <p:extLst>
      <p:ext uri="{BB962C8B-B14F-4D97-AF65-F5344CB8AC3E}">
        <p14:creationId xmlns:p14="http://schemas.microsoft.com/office/powerpoint/2010/main" val="53019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30BA-7E37-8C82-E5A1-7084F5CD383B}"/>
              </a:ext>
            </a:extLst>
          </p:cNvPr>
          <p:cNvSpPr>
            <a:spLocks noGrp="1"/>
          </p:cNvSpPr>
          <p:nvPr>
            <p:ph type="ctrTitle"/>
          </p:nvPr>
        </p:nvSpPr>
        <p:spPr>
          <a:xfrm>
            <a:off x="198120" y="0"/>
            <a:ext cx="9144000" cy="565594"/>
          </a:xfrm>
        </p:spPr>
        <p:txBody>
          <a:bodyPr>
            <a:normAutofit/>
          </a:bodyPr>
          <a:lstStyle/>
          <a:p>
            <a:pPr marL="857250" indent="-857250" algn="l">
              <a:buFont typeface="Arial" panose="020B0604020202020204" pitchFamily="34" charset="0"/>
              <a:buChar char="•"/>
            </a:pPr>
            <a:r>
              <a:rPr lang="en-US" sz="2800" b="1" u="sng"/>
              <a:t>Machine Learning</a:t>
            </a:r>
          </a:p>
        </p:txBody>
      </p:sp>
      <p:sp>
        <p:nvSpPr>
          <p:cNvPr id="3" name="Subtitle 2">
            <a:extLst>
              <a:ext uri="{FF2B5EF4-FFF2-40B4-BE49-F238E27FC236}">
                <a16:creationId xmlns:a16="http://schemas.microsoft.com/office/drawing/2014/main" id="{A5ADF448-171A-077C-9E56-70E989EBFCF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E9F07C8-7C1F-08E4-259D-EB5A8000B884}"/>
              </a:ext>
            </a:extLst>
          </p:cNvPr>
          <p:cNvPicPr>
            <a:picLocks noChangeAspect="1"/>
          </p:cNvPicPr>
          <p:nvPr/>
        </p:nvPicPr>
        <p:blipFill>
          <a:blip r:embed="rId2"/>
          <a:stretch>
            <a:fillRect/>
          </a:stretch>
        </p:blipFill>
        <p:spPr>
          <a:xfrm>
            <a:off x="4908124" y="199832"/>
            <a:ext cx="7283876" cy="6658168"/>
          </a:xfrm>
          <a:prstGeom prst="rect">
            <a:avLst/>
          </a:prstGeom>
        </p:spPr>
      </p:pic>
      <p:pic>
        <p:nvPicPr>
          <p:cNvPr id="7" name="Picture 6">
            <a:extLst>
              <a:ext uri="{FF2B5EF4-FFF2-40B4-BE49-F238E27FC236}">
                <a16:creationId xmlns:a16="http://schemas.microsoft.com/office/drawing/2014/main" id="{0E74FCDC-DB6F-0846-1560-E2DC11714811}"/>
              </a:ext>
            </a:extLst>
          </p:cNvPr>
          <p:cNvPicPr>
            <a:picLocks noChangeAspect="1"/>
          </p:cNvPicPr>
          <p:nvPr/>
        </p:nvPicPr>
        <p:blipFill>
          <a:blip r:embed="rId3"/>
          <a:stretch>
            <a:fillRect/>
          </a:stretch>
        </p:blipFill>
        <p:spPr>
          <a:xfrm>
            <a:off x="129236" y="1600199"/>
            <a:ext cx="4720183" cy="4523509"/>
          </a:xfrm>
          <a:prstGeom prst="rect">
            <a:avLst/>
          </a:prstGeom>
        </p:spPr>
      </p:pic>
    </p:spTree>
    <p:extLst>
      <p:ext uri="{BB962C8B-B14F-4D97-AF65-F5344CB8AC3E}">
        <p14:creationId xmlns:p14="http://schemas.microsoft.com/office/powerpoint/2010/main" val="423190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CF01C3F-E21B-79FD-7D92-8C440EFFB5BA}"/>
              </a:ext>
            </a:extLst>
          </p:cNvPr>
          <p:cNvSpPr>
            <a:spLocks noGrp="1"/>
          </p:cNvSpPr>
          <p:nvPr>
            <p:ph type="subTitle" idx="1"/>
          </p:nvPr>
        </p:nvSpPr>
        <p:spPr>
          <a:xfrm>
            <a:off x="977900" y="4910138"/>
            <a:ext cx="9144000" cy="1655762"/>
          </a:xfrm>
        </p:spPr>
        <p:txBody>
          <a:bodyPr/>
          <a:lstStyle/>
          <a:p>
            <a:endParaRPr lang="en-US"/>
          </a:p>
        </p:txBody>
      </p:sp>
      <p:sp>
        <p:nvSpPr>
          <p:cNvPr id="4" name="Subtitle 2">
            <a:extLst>
              <a:ext uri="{FF2B5EF4-FFF2-40B4-BE49-F238E27FC236}">
                <a16:creationId xmlns:a16="http://schemas.microsoft.com/office/drawing/2014/main" id="{79829320-7994-432C-A96A-74F31C7B050B}"/>
              </a:ext>
            </a:extLst>
          </p:cNvPr>
          <p:cNvSpPr>
            <a:spLocks noGrp="1"/>
          </p:cNvSpPr>
          <p:nvPr>
            <p:ph type="ctrTitle"/>
          </p:nvPr>
        </p:nvSpPr>
        <p:spPr>
          <a:xfrm>
            <a:off x="0" y="1947862"/>
            <a:ext cx="8534400" cy="2387600"/>
          </a:xfrm>
        </p:spPr>
        <p:txBody>
          <a:bodyPr>
            <a:normAutofit fontScale="90000"/>
          </a:bodyPr>
          <a:lstStyle/>
          <a:p>
            <a:pPr marL="342900" indent="-342900" algn="l">
              <a:buFont typeface="Arial" panose="020B0604020202020204" pitchFamily="34" charset="0"/>
              <a:buChar char="•"/>
            </a:pPr>
            <a:r>
              <a:rPr lang="en-US" sz="2400" b="1" u="sng">
                <a:solidFill>
                  <a:schemeClr val="bg1"/>
                </a:solidFill>
                <a:effectLst>
                  <a:outerShdw blurRad="38100" dist="38100" dir="2700000" algn="tl">
                    <a:srgbClr val="000000">
                      <a:alpha val="43137"/>
                    </a:srgbClr>
                  </a:outerShdw>
                </a:effectLst>
              </a:rPr>
              <a:t>Introduction</a:t>
            </a:r>
            <a:r>
              <a:rPr lang="en-US" sz="2400" b="1">
                <a:solidFill>
                  <a:schemeClr val="bg1"/>
                </a:solidFill>
                <a:effectLst>
                  <a:outerShdw blurRad="38100" dist="38100" dir="2700000" algn="tl">
                    <a:srgbClr val="000000">
                      <a:alpha val="43137"/>
                    </a:srgbClr>
                  </a:outerShdw>
                </a:effectLst>
              </a:rPr>
              <a:t>:</a:t>
            </a:r>
            <a:br>
              <a:rPr lang="en-US" sz="2400" b="1">
                <a:solidFill>
                  <a:schemeClr val="bg1"/>
                </a:solidFill>
                <a:effectLst>
                  <a:outerShdw blurRad="38100" dist="38100" dir="2700000" algn="tl">
                    <a:srgbClr val="000000">
                      <a:alpha val="43137"/>
                    </a:srgbClr>
                  </a:outerShdw>
                </a:effectLst>
              </a:rPr>
            </a:br>
            <a:br>
              <a:rPr lang="en-US" sz="2400" b="1">
                <a:solidFill>
                  <a:schemeClr val="bg1"/>
                </a:solidFill>
                <a:effectLst>
                  <a:outerShdw blurRad="38100" dist="38100" dir="2700000" algn="tl">
                    <a:srgbClr val="000000">
                      <a:alpha val="43137"/>
                    </a:srgbClr>
                  </a:outerShdw>
                </a:effectLst>
              </a:rPr>
            </a:br>
            <a:r>
              <a:rPr lang="en-US" sz="2400" b="1">
                <a:solidFill>
                  <a:schemeClr val="bg1"/>
                </a:solidFill>
                <a:effectLst>
                  <a:outerShdw blurRad="38100" dist="38100" dir="2700000" algn="tl">
                    <a:srgbClr val="000000">
                      <a:alpha val="43137"/>
                    </a:srgbClr>
                  </a:outerShdw>
                </a:effectLst>
              </a:rPr>
              <a:t>In this presentation, we will delve into a dataset containing information on students enrolled in a higher education institution. Our goal is to analyze and understand the factors influencing student enrollment, academic performance, and socio-economic background. Through Exploratory Data Analysis (EDA) and Machine Learning techniques, we aim to identify patterns, trends, and potential areas for improvement in the educational system.</a:t>
            </a:r>
            <a:endParaRPr lang="en-US" b="1">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584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B9CE-EB41-1618-D860-E50BA364B2DE}"/>
              </a:ext>
            </a:extLst>
          </p:cNvPr>
          <p:cNvSpPr>
            <a:spLocks noGrp="1"/>
          </p:cNvSpPr>
          <p:nvPr>
            <p:ph type="ctrTitle"/>
          </p:nvPr>
        </p:nvSpPr>
        <p:spPr>
          <a:xfrm>
            <a:off x="209201" y="114300"/>
            <a:ext cx="9144000" cy="734462"/>
          </a:xfrm>
        </p:spPr>
        <p:txBody>
          <a:bodyPr>
            <a:normAutofit/>
          </a:bodyPr>
          <a:lstStyle/>
          <a:p>
            <a:pPr algn="l"/>
            <a:r>
              <a:rPr lang="en-US" sz="4000" b="1" u="sng"/>
              <a:t>Data Sample</a:t>
            </a:r>
            <a:r>
              <a:rPr lang="en-US" sz="4000" b="1"/>
              <a:t>: 22 rows x 35 columns</a:t>
            </a:r>
          </a:p>
        </p:txBody>
      </p:sp>
      <p:sp>
        <p:nvSpPr>
          <p:cNvPr id="3" name="Subtitle 2">
            <a:extLst>
              <a:ext uri="{FF2B5EF4-FFF2-40B4-BE49-F238E27FC236}">
                <a16:creationId xmlns:a16="http://schemas.microsoft.com/office/drawing/2014/main" id="{431FF174-0C0B-D768-96B6-6347F3B7E788}"/>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D1278945-6008-20E4-341A-5E268EDA598F}"/>
              </a:ext>
            </a:extLst>
          </p:cNvPr>
          <p:cNvPicPr>
            <a:picLocks noChangeAspect="1"/>
          </p:cNvPicPr>
          <p:nvPr/>
        </p:nvPicPr>
        <p:blipFill>
          <a:blip r:embed="rId2"/>
          <a:stretch>
            <a:fillRect/>
          </a:stretch>
        </p:blipFill>
        <p:spPr>
          <a:xfrm>
            <a:off x="145701" y="1145623"/>
            <a:ext cx="11900597" cy="5598077"/>
          </a:xfrm>
          <a:prstGeom prst="rect">
            <a:avLst/>
          </a:prstGeom>
        </p:spPr>
      </p:pic>
    </p:spTree>
    <p:extLst>
      <p:ext uri="{BB962C8B-B14F-4D97-AF65-F5344CB8AC3E}">
        <p14:creationId xmlns:p14="http://schemas.microsoft.com/office/powerpoint/2010/main" val="31212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50D055-7B18-CC35-26F5-6DABF16EE285}"/>
              </a:ext>
            </a:extLst>
          </p:cNvPr>
          <p:cNvSpPr>
            <a:spLocks noGrp="1"/>
          </p:cNvSpPr>
          <p:nvPr>
            <p:ph type="ctrTitle"/>
          </p:nvPr>
        </p:nvSpPr>
        <p:spPr>
          <a:xfrm>
            <a:off x="323377" y="2939329"/>
            <a:ext cx="5163022" cy="721922"/>
          </a:xfrm>
        </p:spPr>
        <p:txBody>
          <a:bodyPr anchor="b">
            <a:normAutofit fontScale="90000"/>
          </a:bodyPr>
          <a:lstStyle/>
          <a:p>
            <a:pPr algn="l"/>
            <a:r>
              <a:rPr lang="en-US" sz="4800" b="1" u="sng"/>
              <a:t>Data Description:</a:t>
            </a:r>
          </a:p>
        </p:txBody>
      </p:sp>
      <p:sp>
        <p:nvSpPr>
          <p:cNvPr id="12" name="Rectangle 11">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25F74F22-52E2-CBEC-167C-DAD062F52274}"/>
              </a:ext>
            </a:extLst>
          </p:cNvPr>
          <p:cNvSpPr>
            <a:spLocks noGrp="1"/>
          </p:cNvSpPr>
          <p:nvPr>
            <p:ph type="subTitle" idx="1"/>
          </p:nvPr>
        </p:nvSpPr>
        <p:spPr>
          <a:xfrm>
            <a:off x="823442" y="4541263"/>
            <a:ext cx="4662957" cy="1395022"/>
          </a:xfrm>
        </p:spPr>
        <p:txBody>
          <a:bodyPr anchor="t">
            <a:normAutofit fontScale="92500"/>
          </a:bodyPr>
          <a:lstStyle/>
          <a:p>
            <a:pPr algn="l"/>
            <a:r>
              <a:rPr lang="en-US">
                <a:solidFill>
                  <a:srgbClr val="FFFFFF"/>
                </a:solidFill>
              </a:rPr>
              <a:t>Calculated Count, Mean, Standard Deviation, MinMax of each of our Data’s features for better understanding and  visualization</a:t>
            </a:r>
          </a:p>
        </p:txBody>
      </p:sp>
      <p:pic>
        <p:nvPicPr>
          <p:cNvPr id="5" name="Picture 4">
            <a:extLst>
              <a:ext uri="{FF2B5EF4-FFF2-40B4-BE49-F238E27FC236}">
                <a16:creationId xmlns:a16="http://schemas.microsoft.com/office/drawing/2014/main" id="{1C1F7CC2-D79F-6721-2AB8-377DC28DE0E1}"/>
              </a:ext>
            </a:extLst>
          </p:cNvPr>
          <p:cNvPicPr>
            <a:picLocks noChangeAspect="1"/>
          </p:cNvPicPr>
          <p:nvPr/>
        </p:nvPicPr>
        <p:blipFill>
          <a:blip r:embed="rId2"/>
          <a:stretch>
            <a:fillRect/>
          </a:stretch>
        </p:blipFill>
        <p:spPr>
          <a:xfrm>
            <a:off x="6934200" y="-1"/>
            <a:ext cx="5257800" cy="6891851"/>
          </a:xfrm>
          <a:prstGeom prst="rect">
            <a:avLst/>
          </a:prstGeom>
        </p:spPr>
      </p:pic>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032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F4C65B9-4A1F-2FA4-ABB4-1D647684DF71}"/>
              </a:ext>
            </a:extLst>
          </p:cNvPr>
          <p:cNvSpPr>
            <a:spLocks noGrp="1"/>
          </p:cNvSpPr>
          <p:nvPr>
            <p:ph type="ctrTitle"/>
          </p:nvPr>
        </p:nvSpPr>
        <p:spPr>
          <a:xfrm>
            <a:off x="375328" y="4802625"/>
            <a:ext cx="11559312" cy="2087424"/>
          </a:xfrm>
          <a:noFill/>
        </p:spPr>
        <p:txBody>
          <a:bodyPr anchor="t">
            <a:normAutofit/>
          </a:bodyPr>
          <a:lstStyle/>
          <a:p>
            <a:pPr algn="l"/>
            <a:r>
              <a:rPr lang="en-US" sz="4800">
                <a:solidFill>
                  <a:schemeClr val="bg1"/>
                </a:solidFill>
              </a:rPr>
              <a:t>Scatter Visualization of unBinary Features with respect to Course</a:t>
            </a:r>
          </a:p>
        </p:txBody>
      </p:sp>
      <p:grpSp>
        <p:nvGrpSpPr>
          <p:cNvPr id="44" name="Group 43">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5" name="Straight Connector 44">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Picture 4" descr="A screenshot of a computer&#10;&#10;Description automatically generated">
            <a:extLst>
              <a:ext uri="{FF2B5EF4-FFF2-40B4-BE49-F238E27FC236}">
                <a16:creationId xmlns:a16="http://schemas.microsoft.com/office/drawing/2014/main" id="{ABA52F22-B486-BC25-F11B-C6E567C28336}"/>
              </a:ext>
            </a:extLst>
          </p:cNvPr>
          <p:cNvPicPr>
            <a:picLocks noChangeAspect="1"/>
          </p:cNvPicPr>
          <p:nvPr/>
        </p:nvPicPr>
        <p:blipFill>
          <a:blip r:embed="rId2"/>
          <a:stretch>
            <a:fillRect/>
          </a:stretch>
        </p:blipFill>
        <p:spPr>
          <a:xfrm>
            <a:off x="290947" y="465359"/>
            <a:ext cx="11615596" cy="3281405"/>
          </a:xfrm>
          <a:prstGeom prst="rect">
            <a:avLst/>
          </a:prstGeom>
        </p:spPr>
      </p:pic>
    </p:spTree>
    <p:extLst>
      <p:ext uri="{BB962C8B-B14F-4D97-AF65-F5344CB8AC3E}">
        <p14:creationId xmlns:p14="http://schemas.microsoft.com/office/powerpoint/2010/main" val="1722635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2CF5DB-E668-39FB-66C2-A7FA38AFCBF8}"/>
              </a:ext>
            </a:extLst>
          </p:cNvPr>
          <p:cNvPicPr>
            <a:picLocks noChangeAspect="1"/>
          </p:cNvPicPr>
          <p:nvPr/>
        </p:nvPicPr>
        <p:blipFill rotWithShape="1">
          <a:blip r:embed="rId2"/>
          <a:srcRect l="-1" t="20635" r="2" b="9156"/>
          <a:stretch/>
        </p:blipFill>
        <p:spPr>
          <a:xfrm>
            <a:off x="5699684" y="-50722"/>
            <a:ext cx="6492316" cy="6932610"/>
          </a:xfrm>
          <a:prstGeom prst="rect">
            <a:avLst/>
          </a:prstGeom>
        </p:spPr>
      </p:pic>
      <p:sp>
        <p:nvSpPr>
          <p:cNvPr id="40" name="Freeform: Shape 39">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51F5F4A-925D-0926-7371-92B833D3D0E3}"/>
              </a:ext>
            </a:extLst>
          </p:cNvPr>
          <p:cNvSpPr>
            <a:spLocks noGrp="1"/>
          </p:cNvSpPr>
          <p:nvPr>
            <p:ph type="ctrTitle"/>
          </p:nvPr>
        </p:nvSpPr>
        <p:spPr>
          <a:xfrm>
            <a:off x="534473" y="2950387"/>
            <a:ext cx="3052293" cy="3531403"/>
          </a:xfrm>
        </p:spPr>
        <p:txBody>
          <a:bodyPr anchor="t">
            <a:normAutofit/>
          </a:bodyPr>
          <a:lstStyle/>
          <a:p>
            <a:pPr algn="l"/>
            <a:r>
              <a:rPr lang="en-US" sz="2400">
                <a:solidFill>
                  <a:schemeClr val="bg1"/>
                </a:solidFill>
              </a:rPr>
              <a:t>Identification of Outliers: it readily reveal outliers that might require further investigation and dealing with</a:t>
            </a:r>
            <a:endParaRPr lang="en-US" sz="7200">
              <a:solidFill>
                <a:schemeClr val="bg1"/>
              </a:solidFill>
            </a:endParaRPr>
          </a:p>
        </p:txBody>
      </p:sp>
      <p:sp>
        <p:nvSpPr>
          <p:cNvPr id="3" name="Subtitle 2">
            <a:extLst>
              <a:ext uri="{FF2B5EF4-FFF2-40B4-BE49-F238E27FC236}">
                <a16:creationId xmlns:a16="http://schemas.microsoft.com/office/drawing/2014/main" id="{D810B52D-F7B4-4F96-5D03-1391B3EE5A3A}"/>
              </a:ext>
            </a:extLst>
          </p:cNvPr>
          <p:cNvSpPr>
            <a:spLocks noGrp="1"/>
          </p:cNvSpPr>
          <p:nvPr>
            <p:ph type="subTitle" idx="1"/>
          </p:nvPr>
        </p:nvSpPr>
        <p:spPr>
          <a:xfrm>
            <a:off x="1057322" y="862468"/>
            <a:ext cx="2808844" cy="487458"/>
          </a:xfrm>
        </p:spPr>
        <p:txBody>
          <a:bodyPr anchor="b">
            <a:normAutofit fontScale="92500" lnSpcReduction="10000"/>
          </a:bodyPr>
          <a:lstStyle/>
          <a:p>
            <a:pPr algn="l"/>
            <a:r>
              <a:rPr lang="en-US" sz="3200" b="1" u="sng">
                <a:solidFill>
                  <a:srgbClr val="FFFFFF"/>
                </a:solidFill>
              </a:rPr>
              <a:t>Box Plot</a:t>
            </a:r>
          </a:p>
        </p:txBody>
      </p:sp>
    </p:spTree>
    <p:extLst>
      <p:ext uri="{BB962C8B-B14F-4D97-AF65-F5344CB8AC3E}">
        <p14:creationId xmlns:p14="http://schemas.microsoft.com/office/powerpoint/2010/main" val="1187105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accent1">
                <a:lumMod val="5000"/>
                <a:lumOff val="95000"/>
              </a:schemeClr>
            </a:gs>
            <a:gs pos="100000">
              <a:schemeClr val="accent1">
                <a:lumMod val="45000"/>
                <a:lumOff val="55000"/>
              </a:schemeClr>
            </a:gs>
            <a:gs pos="98000">
              <a:schemeClr val="tx2"/>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DDF6-DF8D-9308-220B-6BD2B93647E9}"/>
              </a:ext>
            </a:extLst>
          </p:cNvPr>
          <p:cNvSpPr>
            <a:spLocks noGrp="1"/>
          </p:cNvSpPr>
          <p:nvPr>
            <p:ph type="ctrTitle"/>
          </p:nvPr>
        </p:nvSpPr>
        <p:spPr>
          <a:xfrm>
            <a:off x="749300" y="228599"/>
            <a:ext cx="9144000" cy="665163"/>
          </a:xfrm>
        </p:spPr>
        <p:txBody>
          <a:bodyPr>
            <a:normAutofit/>
          </a:bodyPr>
          <a:lstStyle/>
          <a:p>
            <a:pPr marL="457200" indent="-457200" algn="l">
              <a:buFont typeface="Arial" panose="020B0604020202020204" pitchFamily="34" charset="0"/>
              <a:buChar char="•"/>
            </a:pPr>
            <a:r>
              <a:rPr lang="en-US" sz="3200" b="1" u="sng">
                <a:solidFill>
                  <a:schemeClr val="bg1"/>
                </a:solidFill>
              </a:rPr>
              <a:t>Handling Outliers</a:t>
            </a:r>
          </a:p>
        </p:txBody>
      </p:sp>
      <p:sp>
        <p:nvSpPr>
          <p:cNvPr id="3" name="Subtitle 2">
            <a:extLst>
              <a:ext uri="{FF2B5EF4-FFF2-40B4-BE49-F238E27FC236}">
                <a16:creationId xmlns:a16="http://schemas.microsoft.com/office/drawing/2014/main" id="{BA7F9D98-A277-1639-83B3-E459CC502E07}"/>
              </a:ext>
            </a:extLst>
          </p:cNvPr>
          <p:cNvSpPr>
            <a:spLocks noGrp="1"/>
          </p:cNvSpPr>
          <p:nvPr>
            <p:ph type="subTitle" idx="1"/>
          </p:nvPr>
        </p:nvSpPr>
        <p:spPr>
          <a:xfrm>
            <a:off x="286970" y="1529556"/>
            <a:ext cx="5511800" cy="4287043"/>
          </a:xfrm>
          <a:noFill/>
        </p:spPr>
        <p:txBody>
          <a:bodyPr>
            <a:normAutofit fontScale="92500" lnSpcReduction="20000"/>
          </a:bodyPr>
          <a:lstStyle/>
          <a:p>
            <a:pPr algn="l"/>
            <a:r>
              <a:rPr lang="en-US">
                <a:solidFill>
                  <a:schemeClr val="bg1"/>
                </a:solidFill>
              </a:rPr>
              <a:t>The Interquartile Range, or IQR, tells you how spread out the middle half of your data is. Imagine dividing your data, ordered from least to greatest, into four equal quarters. IQR focuses on the two middle quarters, discarding the potential influence of extreme values at the very beginning or end. By calculating the difference between the upper middle quartile (Q3) and the lower middle quartile (Q1), IQR provides a measure of variability within the central portion of your data set. This makes it a valuable tool, especially when dealing with skewed data or data containing outliers, as it's less sensitive to these extremes compared to the overall range.</a:t>
            </a:r>
          </a:p>
        </p:txBody>
      </p:sp>
      <p:pic>
        <p:nvPicPr>
          <p:cNvPr id="5" name="Picture 4">
            <a:extLst>
              <a:ext uri="{FF2B5EF4-FFF2-40B4-BE49-F238E27FC236}">
                <a16:creationId xmlns:a16="http://schemas.microsoft.com/office/drawing/2014/main" id="{31232FB3-8125-E06C-81B3-7CD2C14F68AE}"/>
              </a:ext>
            </a:extLst>
          </p:cNvPr>
          <p:cNvPicPr>
            <a:picLocks noChangeAspect="1"/>
          </p:cNvPicPr>
          <p:nvPr/>
        </p:nvPicPr>
        <p:blipFill>
          <a:blip r:embed="rId2"/>
          <a:stretch>
            <a:fillRect/>
          </a:stretch>
        </p:blipFill>
        <p:spPr>
          <a:xfrm>
            <a:off x="6636970" y="277368"/>
            <a:ext cx="5268060" cy="3181794"/>
          </a:xfrm>
          <a:prstGeom prst="rect">
            <a:avLst/>
          </a:prstGeom>
        </p:spPr>
      </p:pic>
      <p:pic>
        <p:nvPicPr>
          <p:cNvPr id="7" name="Picture 6">
            <a:extLst>
              <a:ext uri="{FF2B5EF4-FFF2-40B4-BE49-F238E27FC236}">
                <a16:creationId xmlns:a16="http://schemas.microsoft.com/office/drawing/2014/main" id="{670EF9AC-ED29-B075-3F1D-8D4318C65C23}"/>
              </a:ext>
            </a:extLst>
          </p:cNvPr>
          <p:cNvPicPr>
            <a:picLocks noChangeAspect="1"/>
          </p:cNvPicPr>
          <p:nvPr/>
        </p:nvPicPr>
        <p:blipFill>
          <a:blip r:embed="rId3"/>
          <a:stretch>
            <a:fillRect/>
          </a:stretch>
        </p:blipFill>
        <p:spPr>
          <a:xfrm>
            <a:off x="6636969" y="3459162"/>
            <a:ext cx="5268061" cy="3343742"/>
          </a:xfrm>
          <a:prstGeom prst="rect">
            <a:avLst/>
          </a:prstGeom>
        </p:spPr>
      </p:pic>
    </p:spTree>
    <p:extLst>
      <p:ext uri="{BB962C8B-B14F-4D97-AF65-F5344CB8AC3E}">
        <p14:creationId xmlns:p14="http://schemas.microsoft.com/office/powerpoint/2010/main" val="2673923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1177D-FD47-70EF-908F-E11EA2706B3D}"/>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Results of some IQR : </a:t>
            </a:r>
          </a:p>
        </p:txBody>
      </p:sp>
      <p:sp>
        <p:nvSpPr>
          <p:cNvPr id="3" name="Subtitle 2">
            <a:extLst>
              <a:ext uri="{FF2B5EF4-FFF2-40B4-BE49-F238E27FC236}">
                <a16:creationId xmlns:a16="http://schemas.microsoft.com/office/drawing/2014/main" id="{3C4DB2D4-071D-3203-2B85-A6489BE8E85D}"/>
              </a:ext>
            </a:extLst>
          </p:cNvPr>
          <p:cNvSpPr>
            <a:spLocks noGrp="1"/>
          </p:cNvSpPr>
          <p:nvPr>
            <p:ph type="subTitle" idx="1"/>
          </p:nvPr>
        </p:nvSpPr>
        <p:spPr>
          <a:xfrm>
            <a:off x="8572499" y="390832"/>
            <a:ext cx="3233585" cy="873612"/>
          </a:xfrm>
        </p:spPr>
        <p:txBody>
          <a:bodyPr anchor="ctr">
            <a:normAutofit/>
          </a:bodyPr>
          <a:lstStyle/>
          <a:p>
            <a:pPr algn="l"/>
            <a:r>
              <a:rPr lang="en-US" sz="2000">
                <a:solidFill>
                  <a:srgbClr val="FFFFFF"/>
                </a:solidFill>
              </a:rPr>
              <a:t>Page: 1</a:t>
            </a:r>
          </a:p>
        </p:txBody>
      </p:sp>
      <p:pic>
        <p:nvPicPr>
          <p:cNvPr id="5" name="Picture 4">
            <a:extLst>
              <a:ext uri="{FF2B5EF4-FFF2-40B4-BE49-F238E27FC236}">
                <a16:creationId xmlns:a16="http://schemas.microsoft.com/office/drawing/2014/main" id="{59805013-09C9-3BD1-543F-882694B30BEA}"/>
              </a:ext>
            </a:extLst>
          </p:cNvPr>
          <p:cNvPicPr>
            <a:picLocks noChangeAspect="1"/>
          </p:cNvPicPr>
          <p:nvPr/>
        </p:nvPicPr>
        <p:blipFill>
          <a:blip r:embed="rId2"/>
          <a:stretch>
            <a:fillRect/>
          </a:stretch>
        </p:blipFill>
        <p:spPr>
          <a:xfrm>
            <a:off x="1334332" y="1966293"/>
            <a:ext cx="9523335" cy="4452160"/>
          </a:xfrm>
          <a:prstGeom prst="rect">
            <a:avLst/>
          </a:prstGeom>
        </p:spPr>
      </p:pic>
    </p:spTree>
    <p:extLst>
      <p:ext uri="{BB962C8B-B14F-4D97-AF65-F5344CB8AC3E}">
        <p14:creationId xmlns:p14="http://schemas.microsoft.com/office/powerpoint/2010/main" val="3702875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1177D-FD47-70EF-908F-E11EA2706B3D}"/>
              </a:ext>
            </a:extLst>
          </p:cNvPr>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Results of some IQR :</a:t>
            </a:r>
          </a:p>
        </p:txBody>
      </p:sp>
      <p:sp>
        <p:nvSpPr>
          <p:cNvPr id="3" name="Subtitle 2">
            <a:extLst>
              <a:ext uri="{FF2B5EF4-FFF2-40B4-BE49-F238E27FC236}">
                <a16:creationId xmlns:a16="http://schemas.microsoft.com/office/drawing/2014/main" id="{3C4DB2D4-071D-3203-2B85-A6489BE8E85D}"/>
              </a:ext>
            </a:extLst>
          </p:cNvPr>
          <p:cNvSpPr>
            <a:spLocks noGrp="1"/>
          </p:cNvSpPr>
          <p:nvPr>
            <p:ph type="subTitle" idx="1"/>
          </p:nvPr>
        </p:nvSpPr>
        <p:spPr>
          <a:xfrm>
            <a:off x="8572499" y="390832"/>
            <a:ext cx="3233585" cy="873612"/>
          </a:xfrm>
        </p:spPr>
        <p:txBody>
          <a:bodyPr anchor="ctr">
            <a:normAutofit/>
          </a:bodyPr>
          <a:lstStyle/>
          <a:p>
            <a:pPr algn="l"/>
            <a:r>
              <a:rPr lang="en-US" sz="2000">
                <a:solidFill>
                  <a:srgbClr val="FFFFFF"/>
                </a:solidFill>
              </a:rPr>
              <a:t>Page: 2</a:t>
            </a:r>
          </a:p>
          <a:p>
            <a:pPr algn="l"/>
            <a:endParaRPr lang="en-US" sz="2000">
              <a:solidFill>
                <a:srgbClr val="FFFFFF"/>
              </a:solidFill>
            </a:endParaRPr>
          </a:p>
        </p:txBody>
      </p:sp>
      <p:pic>
        <p:nvPicPr>
          <p:cNvPr id="6" name="Picture 5">
            <a:extLst>
              <a:ext uri="{FF2B5EF4-FFF2-40B4-BE49-F238E27FC236}">
                <a16:creationId xmlns:a16="http://schemas.microsoft.com/office/drawing/2014/main" id="{65CB5526-D291-8618-2209-B74D797294E7}"/>
              </a:ext>
            </a:extLst>
          </p:cNvPr>
          <p:cNvPicPr>
            <a:picLocks noChangeAspect="1"/>
          </p:cNvPicPr>
          <p:nvPr/>
        </p:nvPicPr>
        <p:blipFill>
          <a:blip r:embed="rId2"/>
          <a:stretch>
            <a:fillRect/>
          </a:stretch>
        </p:blipFill>
        <p:spPr>
          <a:xfrm>
            <a:off x="1541042" y="2169892"/>
            <a:ext cx="9109915" cy="4142008"/>
          </a:xfrm>
          <a:prstGeom prst="rect">
            <a:avLst/>
          </a:prstGeom>
        </p:spPr>
      </p:pic>
    </p:spTree>
    <p:extLst>
      <p:ext uri="{BB962C8B-B14F-4D97-AF65-F5344CB8AC3E}">
        <p14:creationId xmlns:p14="http://schemas.microsoft.com/office/powerpoint/2010/main" val="2311923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TotalTime>
  <Words>316</Words>
  <Application>Microsoft Office PowerPoint</Application>
  <PresentationFormat>Widescreen</PresentationFormat>
  <Paragraphs>22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Title: Exploring Student Success:  An EDA and Machine Learning Approach</vt:lpstr>
      <vt:lpstr>Introduction:  In this presentation, we will delve into a dataset containing information on students enrolled in a higher education institution. Our goal is to analyze and understand the factors influencing student enrollment, academic performance, and socio-economic background. Through Exploratory Data Analysis (EDA) and Machine Learning techniques, we aim to identify patterns, trends, and potential areas for improvement in the educational system.</vt:lpstr>
      <vt:lpstr>Data Sample: 22 rows x 35 columns</vt:lpstr>
      <vt:lpstr>Data Description:</vt:lpstr>
      <vt:lpstr>Scatter Visualization of unBinary Features with respect to Course</vt:lpstr>
      <vt:lpstr>Identification of Outliers: it readily reveal outliers that might require further investigation and dealing with</vt:lpstr>
      <vt:lpstr>Handling Outliers</vt:lpstr>
      <vt:lpstr>Results of some IQR : </vt:lpstr>
      <vt:lpstr>Results of some IQR :</vt:lpstr>
      <vt:lpstr>Results of some IQR :</vt:lpstr>
      <vt:lpstr>Applying Z-Score Method</vt:lpstr>
      <vt:lpstr>Results of Z-Score:</vt:lpstr>
      <vt:lpstr>Results of Z-Score:</vt:lpstr>
      <vt:lpstr>Machine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Exploring Student Success:  An EDA and Machine Learning Approach</dc:title>
  <dc:creator>Khaldoun Nouhad Bou Hadir</dc:creator>
  <cp:lastModifiedBy>Khaldoun Nouhad Bou Hadir</cp:lastModifiedBy>
  <cp:revision>2</cp:revision>
  <dcterms:created xsi:type="dcterms:W3CDTF">2024-05-13T14:09:26Z</dcterms:created>
  <dcterms:modified xsi:type="dcterms:W3CDTF">2024-05-13T18:14:52Z</dcterms:modified>
</cp:coreProperties>
</file>